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7" r:id="rId3"/>
    <p:sldId id="285" r:id="rId4"/>
    <p:sldId id="258" r:id="rId5"/>
    <p:sldId id="259" r:id="rId6"/>
    <p:sldId id="260" r:id="rId7"/>
    <p:sldId id="261" r:id="rId8"/>
    <p:sldId id="282" r:id="rId9"/>
    <p:sldId id="286" r:id="rId10"/>
    <p:sldId id="271" r:id="rId11"/>
    <p:sldId id="287" r:id="rId12"/>
    <p:sldId id="288" r:id="rId13"/>
    <p:sldId id="289" r:id="rId14"/>
    <p:sldId id="278" r:id="rId15"/>
    <p:sldId id="2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31" autoAdjust="0"/>
    <p:restoredTop sz="94660"/>
  </p:normalViewPr>
  <p:slideViewPr>
    <p:cSldViewPr snapToGrid="0">
      <p:cViewPr varScale="1">
        <p:scale>
          <a:sx n="87" d="100"/>
          <a:sy n="87" d="100"/>
        </p:scale>
        <p:origin x="-758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99EF3-795C-45C3-AEC2-7815F23D7DBB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EFF08-08B1-4D47-BC51-D6D7385215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047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D675D-9030-4AC0-8853-441DDBC452A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661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D675D-9030-4AC0-8853-441DDBC452A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89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D675D-9030-4AC0-8853-441DDBC452A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22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D675D-9030-4AC0-8853-441DDBC452A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89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Visuals for Kids</a:t>
            </a:r>
          </a:p>
          <a:p>
            <a:r>
              <a:rPr lang="en-US" dirty="0" smtClean="0"/>
              <a:t>*** Kindergarten</a:t>
            </a:r>
            <a:r>
              <a:rPr lang="en-US" baseline="0" dirty="0" smtClean="0"/>
              <a:t> student – Red Zone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D675D-9030-4AC0-8853-441DDBC452A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08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01FC13-CD90-4F8D-8530-AF3C6DF49E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67A729D-25DD-441A-B6B1-049C86DB93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2C6865D-1528-4862-B46E-98FA39C4B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4836-200E-4C1C-B9F0-E2E56A082D69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D045BA1-BD97-46A5-BE1C-4FD5EC5C8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0857EE1-E04B-49F4-80B7-20F649B38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9C4D-916F-48A1-AB65-0E513D795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66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E53075-4E13-4654-92BA-6A2D37212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2EF3877-1B1E-48A6-B61B-AE9A70538D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AB2961-E404-43FC-A81E-F0E94A785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4836-200E-4C1C-B9F0-E2E56A082D69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4FCA7DC-1B8D-4503-9306-53A113F75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4F2C5C4-F026-42F3-9C06-FA9BE3B49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9C4D-916F-48A1-AB65-0E513D795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135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3D6B9ED-7FE3-4D5E-8941-430229784E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3A89F0D-E604-4A23-875C-78A06B8B9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950AD5-E304-4993-B499-FBC119661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4836-200E-4C1C-B9F0-E2E56A082D69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16C3C5F-C87B-46DD-809A-2E0C67361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C04BC48-17C3-45DD-865B-E1B03C32C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9C4D-916F-48A1-AB65-0E513D795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272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730613-395F-4DDE-BAEE-E01DD5C48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B675556-D458-44A6-99A4-A77BF6576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7594870-A331-46E1-96FF-8FF38BF57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4836-200E-4C1C-B9F0-E2E56A082D69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1690562-6B8F-49EB-A719-AB9999BFB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0C16A19-83F0-473A-B3A1-1309C3DD5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9C4D-916F-48A1-AB65-0E513D795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15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E91544-6782-4D8B-816D-2FCF54B39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DFA4313-8107-4522-BC73-E343D7CAA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9BE1074-8A67-4B7A-B232-A19F55739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4836-200E-4C1C-B9F0-E2E56A082D69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94C133A-3E8F-4CBD-99BE-2B5B04A6A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DD912B6-9E67-40D6-8FDC-41007515B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9C4D-916F-48A1-AB65-0E513D795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461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375B1A-7621-49D5-9566-6420450F1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AC88392-09D0-46DA-AC15-DF230593FD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7A82EBF-6ECD-4F7A-B7F5-A25392513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70CBF1-4756-4027-895D-7E88CA11D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4836-200E-4C1C-B9F0-E2E56A082D69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61089DF-136C-45C6-A272-7062BE409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9DD874A-058D-4EF8-8762-082E8A2C1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9C4D-916F-48A1-AB65-0E513D795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749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74C89F-A47C-47A7-BB5A-E9DC0AC1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1E28BA2-BD44-4D74-9A67-2A85EDD68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678771C-7959-486F-893C-7C69C701D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9283F20-F941-4548-AB20-D39D9434C9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ACCDA10-DEBC-42D4-BDAA-24C6A23A1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8319F6D-3B53-438D-B2E3-E8214575C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4836-200E-4C1C-B9F0-E2E56A082D69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72DF556-BF3B-4CD4-A889-C890C7EFB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70216AE-6FBE-4D6A-A5B1-78CDCAC8E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9C4D-916F-48A1-AB65-0E513D795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25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1882A1-2F56-4D1A-8410-A89C1E8D1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677462F-9B2F-4CE6-BA42-4FF69650D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4836-200E-4C1C-B9F0-E2E56A082D69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7BA1E14-C92E-4B86-BE3F-9E4E9C377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29F47D3-D818-46D3-AC86-CEC05446F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9C4D-916F-48A1-AB65-0E513D795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233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784FD55-CE73-4812-B142-4EBC34E65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4836-200E-4C1C-B9F0-E2E56A082D69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FE30D4C-81E1-4231-87E5-C272A924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B45FD6E-C42A-4979-A5BB-EFE38BF7B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9C4D-916F-48A1-AB65-0E513D795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183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8F547B-177E-4908-A237-0A6B1BC0E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824DCDD-58A2-4B36-ADDF-110BFEE1A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449F023-4CB0-4FF9-8268-D8ECCC5D46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F352712-970F-405C-9D92-D98490A90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4836-200E-4C1C-B9F0-E2E56A082D69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1D83244-A718-406A-8DC9-4E1DF88CB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39F9FE3-392C-424B-AC4B-463CE14B6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9C4D-916F-48A1-AB65-0E513D795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980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5D2829-CF15-4F11-A461-F3CE469CA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B76ABD2-B080-4704-AF17-1895BC2891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FE0F2BB-87D1-41AA-B5DE-F9954B20BC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82E4D51-72D3-45B8-B987-9F66A03DB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4836-200E-4C1C-B9F0-E2E56A082D69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C0538A7-15CB-4898-A902-43CE8C7D9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E38C757-53DB-4D2E-8957-841E6338F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9C4D-916F-48A1-AB65-0E513D795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35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94AD426-1107-44A3-A193-78985D51E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DBDF473-A6D4-4CE7-8746-E6268A509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7448274-05F4-4D65-B07C-EAB1CD96D0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64836-200E-4C1C-B9F0-E2E56A082D69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DBFA1AD-80EF-4EF4-A648-7313CBEEF0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F228A0-E996-4A21-BAE0-24534A1292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09C4D-916F-48A1-AB65-0E513D795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11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IRVklZXicM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bing.com/videos/search?q=zone+of+reg+youtibe&amp;&amp;view=detail&amp;mid=6FFBC229715F25F446D96FFBC229715F25F446D9&amp;&amp;FORM=VDRVRV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zones of regulation">
            <a:extLst>
              <a:ext uri="{FF2B5EF4-FFF2-40B4-BE49-F238E27FC236}">
                <a16:creationId xmlns="" xmlns:a16="http://schemas.microsoft.com/office/drawing/2014/main" id="{7FA99F4F-489A-4F95-BD60-93D04FDF3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7921"/>
            <a:ext cx="12139142" cy="367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zones of regulation">
            <a:extLst>
              <a:ext uri="{FF2B5EF4-FFF2-40B4-BE49-F238E27FC236}">
                <a16:creationId xmlns="" xmlns:a16="http://schemas.microsoft.com/office/drawing/2014/main" id="{18A3450A-6DBC-440D-A58E-180076064E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5" t="-21" r="25644" b="90339"/>
          <a:stretch/>
        </p:blipFill>
        <p:spPr bwMode="auto">
          <a:xfrm>
            <a:off x="1183551" y="497840"/>
            <a:ext cx="9824898" cy="105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B618D41-037D-404A-8131-C0C2E63F6E6A}"/>
              </a:ext>
            </a:extLst>
          </p:cNvPr>
          <p:cNvSpPr/>
          <p:nvPr/>
        </p:nvSpPr>
        <p:spPr>
          <a:xfrm>
            <a:off x="766714" y="603699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https://www.youtube.com/watch?v=xB5ceAruYrI&amp;list=PLc03_vAS-5G4eSPaeJsTnFXUyxKLMHNso&amp;index=8&amp;t=0s</a:t>
            </a:r>
          </a:p>
        </p:txBody>
      </p:sp>
    </p:spTree>
    <p:extLst>
      <p:ext uri="{BB962C8B-B14F-4D97-AF65-F5344CB8AC3E}">
        <p14:creationId xmlns:p14="http://schemas.microsoft.com/office/powerpoint/2010/main" val="179176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1199F5-23EC-4A8F-9978-2EB4A0DDC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What triggers the </a:t>
            </a:r>
            <a:r>
              <a:rPr lang="en-GB" sz="3600" b="1" dirty="0">
                <a:solidFill>
                  <a:srgbClr val="0070C0"/>
                </a:solidFill>
              </a:rPr>
              <a:t>z</a:t>
            </a:r>
            <a:r>
              <a:rPr lang="en-GB" sz="3600" b="1" dirty="0">
                <a:solidFill>
                  <a:srgbClr val="00B050"/>
                </a:solidFill>
              </a:rPr>
              <a:t>o</a:t>
            </a:r>
            <a:r>
              <a:rPr lang="en-GB" sz="3600" b="1" dirty="0">
                <a:solidFill>
                  <a:srgbClr val="FFC000"/>
                </a:solidFill>
              </a:rPr>
              <a:t>n</a:t>
            </a:r>
            <a:r>
              <a:rPr lang="en-GB" sz="3600" b="1" dirty="0">
                <a:solidFill>
                  <a:srgbClr val="FF0000"/>
                </a:solidFill>
              </a:rPr>
              <a:t>e</a:t>
            </a:r>
            <a:r>
              <a:rPr lang="en-GB" sz="3600" b="1" dirty="0"/>
              <a:t>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789F648-61C5-4243-8339-4067055AA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70025"/>
            <a:ext cx="5848847" cy="4351338"/>
          </a:xfrm>
        </p:spPr>
        <p:txBody>
          <a:bodyPr>
            <a:normAutofit fontScale="92500"/>
          </a:bodyPr>
          <a:lstStyle/>
          <a:p>
            <a:r>
              <a:rPr lang="en-GB" b="1" dirty="0"/>
              <a:t>An Emotional Trigger is a response to a person, situation, event, dialogue, reading, film etc, that provokes a strong emotional </a:t>
            </a:r>
            <a:r>
              <a:rPr lang="en-GB" b="1" dirty="0" smtClean="0"/>
              <a:t>reaction in you. </a:t>
            </a:r>
            <a:endParaRPr lang="en-GB" b="1" dirty="0" smtClean="0"/>
          </a:p>
          <a:p>
            <a:endParaRPr lang="en-GB" b="1" dirty="0"/>
          </a:p>
          <a:p>
            <a:r>
              <a:rPr lang="en-GB" b="1" dirty="0" smtClean="0"/>
              <a:t>Often you are </a:t>
            </a:r>
            <a:r>
              <a:rPr lang="en-GB" b="1" dirty="0"/>
              <a:t>not self aware when </a:t>
            </a:r>
            <a:r>
              <a:rPr lang="en-GB" b="1" dirty="0" smtClean="0"/>
              <a:t>you are </a:t>
            </a:r>
            <a:r>
              <a:rPr lang="en-GB" b="1" dirty="0"/>
              <a:t>triggered and fall into reacting </a:t>
            </a:r>
            <a:r>
              <a:rPr lang="en-GB" b="1" dirty="0" smtClean="0"/>
              <a:t>quickly, so the </a:t>
            </a:r>
            <a:r>
              <a:rPr lang="en-GB" b="1" dirty="0" smtClean="0">
                <a:solidFill>
                  <a:srgbClr val="0070C0"/>
                </a:solidFill>
              </a:rPr>
              <a:t>z</a:t>
            </a:r>
            <a:r>
              <a:rPr lang="en-GB" b="1" dirty="0" smtClean="0">
                <a:solidFill>
                  <a:srgbClr val="00B050"/>
                </a:solidFill>
              </a:rPr>
              <a:t>o</a:t>
            </a:r>
            <a:r>
              <a:rPr lang="en-GB" b="1" dirty="0" smtClean="0">
                <a:solidFill>
                  <a:srgbClr val="FFC000"/>
                </a:solidFill>
              </a:rPr>
              <a:t>n</a:t>
            </a:r>
            <a:r>
              <a:rPr lang="en-GB" b="1" dirty="0" smtClean="0">
                <a:solidFill>
                  <a:srgbClr val="FF0000"/>
                </a:solidFill>
              </a:rPr>
              <a:t>e</a:t>
            </a:r>
            <a:r>
              <a:rPr lang="en-GB" b="1" dirty="0" smtClean="0"/>
              <a:t>s help you to think about any triggers that get a strong </a:t>
            </a:r>
            <a:r>
              <a:rPr lang="en-GB" b="1" dirty="0"/>
              <a:t>emotional </a:t>
            </a:r>
            <a:r>
              <a:rPr lang="en-GB" b="1" dirty="0" smtClean="0"/>
              <a:t>response from you</a:t>
            </a:r>
            <a:r>
              <a:rPr lang="en-GB" b="1" dirty="0" smtClean="0"/>
              <a:t>.</a:t>
            </a:r>
          </a:p>
        </p:txBody>
      </p:sp>
      <p:pic>
        <p:nvPicPr>
          <p:cNvPr id="5124" name="Picture 4" descr="Image result for caution triggers ahead">
            <a:extLst>
              <a:ext uri="{FF2B5EF4-FFF2-40B4-BE49-F238E27FC236}">
                <a16:creationId xmlns="" xmlns:a16="http://schemas.microsoft.com/office/drawing/2014/main" id="{308D9799-496D-432B-8F5C-CE57AF98E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946" y="92075"/>
            <a:ext cx="4937284" cy="658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674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684" y="206734"/>
            <a:ext cx="2949445" cy="147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85800"/>
            <a:ext cx="10972800" cy="5791200"/>
          </a:xfrm>
        </p:spPr>
        <p:txBody>
          <a:bodyPr>
            <a:noAutofit/>
          </a:bodyPr>
          <a:lstStyle/>
          <a:p>
            <a:pPr lvl="0"/>
            <a:r>
              <a:rPr lang="en-US" sz="2400" b="1" dirty="0" smtClean="0"/>
              <a:t>What can trigger how we feel and what zone we are in?</a:t>
            </a:r>
          </a:p>
          <a:p>
            <a:pPr lvl="0"/>
            <a:endParaRPr lang="en-US" sz="2400" b="1" dirty="0" smtClean="0"/>
          </a:p>
          <a:p>
            <a:pPr lvl="0"/>
            <a:r>
              <a:rPr lang="en-US" sz="2400" b="1" dirty="0" smtClean="0"/>
              <a:t>We can start to think about what could put us in a zone- A trigger or a stressor can be something that makes us feel an emotion that we might necessary not want to feel. </a:t>
            </a:r>
          </a:p>
          <a:p>
            <a:pPr lvl="0"/>
            <a:r>
              <a:rPr lang="en-US" sz="2400" b="1" dirty="0" smtClean="0"/>
              <a:t>For example: a trigger for me feeling yellow is when I am tired- I feel like I can’t cope, I lose my patience and get snappy and grumpy! So for me, a coping strategy is a nice, hot bath and a goodnights sleep(that makes me green again!). It’s a simple one I know but it works!</a:t>
            </a:r>
          </a:p>
          <a:p>
            <a:pPr lvl="0"/>
            <a:endParaRPr lang="en-US" sz="2400" b="1" dirty="0"/>
          </a:p>
          <a:p>
            <a:pPr lvl="0"/>
            <a:r>
              <a:rPr lang="en-US" sz="2400" b="1" dirty="0" smtClean="0"/>
              <a:t>What are your triggers/stressors and can cause you to end up in a zone?</a:t>
            </a:r>
            <a:endParaRPr lang="en-US" sz="2400" b="1" dirty="0" smtClean="0"/>
          </a:p>
          <a:p>
            <a:endParaRPr lang="en-US" sz="2400" dirty="0"/>
          </a:p>
        </p:txBody>
      </p:sp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254" y="3703761"/>
            <a:ext cx="1981877" cy="2943469"/>
          </a:xfrm>
          <a:prstGeom prst="rect">
            <a:avLst/>
          </a:prstGeom>
        </p:spPr>
      </p:pic>
      <p:pic>
        <p:nvPicPr>
          <p:cNvPr id="7" name="Picture 2" descr="Image result for zones of regulation">
            <a:extLst>
              <a:ext uri="{FF2B5EF4-FFF2-40B4-BE49-F238E27FC236}">
                <a16:creationId xmlns="" xmlns:a16="http://schemas.microsoft.com/office/drawing/2014/main" id="{7FA99F4F-489A-4F95-BD60-93D04FDF3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556" y="5175496"/>
            <a:ext cx="5953027" cy="11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03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And remember….. there is no such thing as a bad </a:t>
            </a:r>
            <a:r>
              <a:rPr lang="en-US" sz="3600" b="1" dirty="0" smtClean="0">
                <a:solidFill>
                  <a:srgbClr val="0070C0"/>
                </a:solidFill>
              </a:rPr>
              <a:t>Z</a:t>
            </a:r>
            <a:r>
              <a:rPr lang="en-US" sz="3600" b="1" dirty="0" smtClean="0">
                <a:solidFill>
                  <a:srgbClr val="00B050"/>
                </a:solidFill>
              </a:rPr>
              <a:t>O</a:t>
            </a:r>
            <a:r>
              <a:rPr lang="en-US" sz="3600" b="1" dirty="0" smtClean="0">
                <a:solidFill>
                  <a:srgbClr val="FFFF00"/>
                </a:solidFill>
              </a:rPr>
              <a:t>N</a:t>
            </a:r>
            <a:r>
              <a:rPr lang="en-US" sz="3600" b="1" dirty="0" smtClean="0">
                <a:solidFill>
                  <a:srgbClr val="FF0000"/>
                </a:solidFill>
              </a:rPr>
              <a:t>E!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4800600"/>
          </a:xfrm>
        </p:spPr>
        <p:txBody>
          <a:bodyPr>
            <a:normAutofit/>
          </a:bodyPr>
          <a:lstStyle/>
          <a:p>
            <a:r>
              <a:rPr lang="en-US" b="1" dirty="0" smtClean="0"/>
              <a:t>It </a:t>
            </a:r>
            <a:r>
              <a:rPr lang="en-US" b="1" dirty="0" smtClean="0"/>
              <a:t>is important to note that everyone experiences all of the zones—the Red and Yellow Zones are not the “bad” or “naughty” zones. </a:t>
            </a:r>
            <a:endParaRPr lang="en-US" b="1" dirty="0" smtClean="0"/>
          </a:p>
          <a:p>
            <a:r>
              <a:rPr lang="en-US" b="1" dirty="0" smtClean="0"/>
              <a:t>We must all try and think about what could make us when we end up in a zone.</a:t>
            </a:r>
          </a:p>
          <a:p>
            <a:r>
              <a:rPr lang="en-US" b="1" dirty="0" smtClean="0"/>
              <a:t>We must all start to think about what coping skills/strategies we have to get us back into the Green zone!</a:t>
            </a:r>
          </a:p>
          <a:p>
            <a:r>
              <a:rPr lang="en-US" b="1" dirty="0" smtClean="0"/>
              <a:t>Most importantly, support others when they are feeling Yellow/Red as you might not realize it, but you could be one of their coping skills!  </a:t>
            </a:r>
            <a:endParaRPr lang="en-US" b="1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653" y="4882101"/>
            <a:ext cx="3538330" cy="1888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59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102" y="474784"/>
            <a:ext cx="7400743" cy="420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09D2165-9EB5-42A8-BE35-0F790901A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26" y="4285585"/>
            <a:ext cx="1554732" cy="2283075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970" y="4076439"/>
            <a:ext cx="2727641" cy="278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7BB33CC-960B-4D32-8C3F-BC68D9ECB6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084" t="11704" r="21167" b="16593"/>
          <a:stretch/>
        </p:blipFill>
        <p:spPr>
          <a:xfrm>
            <a:off x="4761719" y="4914900"/>
            <a:ext cx="4474451" cy="17551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1B63AC5-EFFD-41E0-9EE1-B269D14088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1713" y="5016279"/>
            <a:ext cx="1057143" cy="15523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2DE17A8-29F9-488B-BDCA-DEF01B2690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708" y="2486143"/>
            <a:ext cx="1571429" cy="9428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941B3D8-B476-46FE-A954-23302903E0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29494" y="2407017"/>
            <a:ext cx="1571429" cy="1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652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Classroom Self Regulation Tools and</a:t>
            </a:r>
            <a:r>
              <a:rPr lang="en-US" b="1" dirty="0" smtClean="0">
                <a:solidFill>
                  <a:srgbClr val="0070C0"/>
                </a:solidFill>
              </a:rPr>
              <a:t> Z</a:t>
            </a:r>
            <a:r>
              <a:rPr lang="en-US" b="1" dirty="0" smtClean="0">
                <a:solidFill>
                  <a:srgbClr val="00B050"/>
                </a:solidFill>
              </a:rPr>
              <a:t>O</a:t>
            </a:r>
            <a:r>
              <a:rPr lang="en-US" b="1" dirty="0" smtClean="0">
                <a:solidFill>
                  <a:srgbClr val="FFFF00"/>
                </a:solidFill>
              </a:rPr>
              <a:t>N</a:t>
            </a:r>
            <a:r>
              <a:rPr lang="en-US" b="1" dirty="0" smtClean="0">
                <a:solidFill>
                  <a:srgbClr val="FF0000"/>
                </a:solidFill>
              </a:rPr>
              <a:t>E</a:t>
            </a:r>
            <a:r>
              <a:rPr lang="en-US" b="1" dirty="0" smtClean="0"/>
              <a:t>S Visuals</a:t>
            </a:r>
            <a:endParaRPr 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22" y="1981200"/>
            <a:ext cx="468555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155" y="1981200"/>
            <a:ext cx="4730044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7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Cheesy tune….. Of course!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9431867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0" y="57912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www.youtube.com/watch?v=wIRVklZXicM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926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1A9D1B-5340-4535-B78E-0F96FB222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5866"/>
          </a:xfrm>
        </p:spPr>
        <p:txBody>
          <a:bodyPr/>
          <a:lstStyle/>
          <a:p>
            <a:r>
              <a:rPr lang="en-GB" b="1" dirty="0"/>
              <a:t>What are the </a:t>
            </a:r>
            <a:r>
              <a:rPr lang="en-GB" b="1" dirty="0">
                <a:solidFill>
                  <a:srgbClr val="0070C0"/>
                </a:solidFill>
              </a:rPr>
              <a:t>z</a:t>
            </a:r>
            <a:r>
              <a:rPr lang="en-GB" b="1" dirty="0">
                <a:solidFill>
                  <a:srgbClr val="00B050"/>
                </a:solidFill>
              </a:rPr>
              <a:t>o</a:t>
            </a:r>
            <a:r>
              <a:rPr lang="en-GB" b="1" dirty="0">
                <a:solidFill>
                  <a:srgbClr val="FFC000"/>
                </a:solidFill>
              </a:rPr>
              <a:t>n</a:t>
            </a:r>
            <a:r>
              <a:rPr lang="en-GB" b="1" dirty="0">
                <a:solidFill>
                  <a:srgbClr val="FF0000"/>
                </a:solidFill>
              </a:rPr>
              <a:t>e</a:t>
            </a:r>
            <a:r>
              <a:rPr lang="en-GB" b="1" dirty="0"/>
              <a:t>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89CEE68-9A43-4E79-BCDF-4DB9BA728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A concept used to help </a:t>
            </a:r>
            <a:r>
              <a:rPr lang="en-GB" b="1" dirty="0" smtClean="0"/>
              <a:t>you self regulate your feelings</a:t>
            </a:r>
            <a:endParaRPr lang="en-GB" b="1" dirty="0"/>
          </a:p>
          <a:p>
            <a:r>
              <a:rPr lang="en-GB" b="1" dirty="0"/>
              <a:t>The Zones of Regulation </a:t>
            </a:r>
            <a:r>
              <a:rPr lang="en-GB" b="1" dirty="0" smtClean="0"/>
              <a:t>helps you to categorise </a:t>
            </a:r>
            <a:r>
              <a:rPr lang="en-GB" b="1" dirty="0"/>
              <a:t>how </a:t>
            </a:r>
            <a:r>
              <a:rPr lang="en-GB" b="1" dirty="0" smtClean="0"/>
              <a:t>your </a:t>
            </a:r>
            <a:r>
              <a:rPr lang="en-GB" b="1" dirty="0"/>
              <a:t>body feels and </a:t>
            </a:r>
            <a:r>
              <a:rPr lang="en-GB" b="1" dirty="0" smtClean="0"/>
              <a:t>explain your emotions. The </a:t>
            </a:r>
            <a:r>
              <a:rPr lang="en-GB" b="1" dirty="0"/>
              <a:t>four coloured zones </a:t>
            </a:r>
            <a:r>
              <a:rPr lang="en-GB" b="1" dirty="0" smtClean="0"/>
              <a:t>help you to do this.</a:t>
            </a:r>
            <a:endParaRPr lang="en-GB" b="1" dirty="0"/>
          </a:p>
          <a:p>
            <a:r>
              <a:rPr lang="en-GB" b="1" dirty="0"/>
              <a:t>The Zones framework provides </a:t>
            </a:r>
            <a:r>
              <a:rPr lang="en-GB" b="1" dirty="0" smtClean="0"/>
              <a:t>you strategies </a:t>
            </a:r>
            <a:r>
              <a:rPr lang="en-GB" b="1" dirty="0"/>
              <a:t>to </a:t>
            </a:r>
            <a:r>
              <a:rPr lang="en-GB" b="1" dirty="0" smtClean="0"/>
              <a:t>become </a:t>
            </a:r>
            <a:r>
              <a:rPr lang="en-GB" b="1" dirty="0"/>
              <a:t>more aware </a:t>
            </a:r>
            <a:r>
              <a:rPr lang="en-GB" b="1" dirty="0" smtClean="0"/>
              <a:t>and </a:t>
            </a:r>
            <a:r>
              <a:rPr lang="en-GB" b="1" dirty="0"/>
              <a:t>independent in controlling </a:t>
            </a:r>
            <a:r>
              <a:rPr lang="en-GB" b="1" dirty="0" smtClean="0"/>
              <a:t>your </a:t>
            </a:r>
            <a:r>
              <a:rPr lang="en-GB" b="1" dirty="0"/>
              <a:t>emotions and </a:t>
            </a:r>
            <a:r>
              <a:rPr lang="en-GB" b="1" dirty="0" smtClean="0"/>
              <a:t>impulses.</a:t>
            </a:r>
          </a:p>
          <a:p>
            <a:r>
              <a:rPr lang="en-GB" b="1" dirty="0" smtClean="0"/>
              <a:t>It also improves your </a:t>
            </a:r>
            <a:r>
              <a:rPr lang="en-GB" b="1" dirty="0"/>
              <a:t>ability to problem solve </a:t>
            </a:r>
            <a:r>
              <a:rPr lang="en-GB" b="1" dirty="0" smtClean="0"/>
              <a:t>conflicts and helps you to stay in the right zones in school.</a:t>
            </a:r>
          </a:p>
          <a:p>
            <a:endParaRPr lang="en-GB" dirty="0"/>
          </a:p>
        </p:txBody>
      </p:sp>
      <p:pic>
        <p:nvPicPr>
          <p:cNvPr id="4" name="Picture 2" descr="Image result for zones of regulation">
            <a:extLst>
              <a:ext uri="{FF2B5EF4-FFF2-40B4-BE49-F238E27FC236}">
                <a16:creationId xmlns="" xmlns:a16="http://schemas.microsoft.com/office/drawing/2014/main" id="{7FA99F4F-489A-4F95-BD60-93D04FDF3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226" y="5406887"/>
            <a:ext cx="5953027" cy="11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685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445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+mn-lt"/>
              </a:rPr>
              <a:t>What do the </a:t>
            </a:r>
            <a:r>
              <a:rPr lang="en-US" sz="2800" b="1" dirty="0" smtClean="0">
                <a:solidFill>
                  <a:srgbClr val="0070C0"/>
                </a:solidFill>
                <a:latin typeface="+mn-lt"/>
              </a:rPr>
              <a:t>Z</a:t>
            </a:r>
            <a:r>
              <a:rPr lang="en-US" sz="2800" b="1" dirty="0" smtClean="0">
                <a:solidFill>
                  <a:srgbClr val="00B050"/>
                </a:solidFill>
                <a:latin typeface="+mn-lt"/>
              </a:rPr>
              <a:t>O</a:t>
            </a:r>
            <a:r>
              <a:rPr lang="en-US" sz="2800" b="1" dirty="0" smtClean="0">
                <a:solidFill>
                  <a:srgbClr val="FFFF00"/>
                </a:solidFill>
                <a:latin typeface="+mn-lt"/>
              </a:rPr>
              <a:t>N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E</a:t>
            </a:r>
            <a:r>
              <a:rPr lang="en-US" sz="2800" b="1" dirty="0" smtClean="0">
                <a:latin typeface="+mn-lt"/>
              </a:rPr>
              <a:t>S of Regulation® do? </a:t>
            </a:r>
            <a:endParaRPr lang="en-US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sz="3800" b="1" dirty="0"/>
              <a:t>The ZONES are designed to help </a:t>
            </a:r>
            <a:r>
              <a:rPr lang="en-US" sz="3800" b="1" dirty="0" smtClean="0"/>
              <a:t>YOU </a:t>
            </a:r>
            <a:r>
              <a:rPr lang="en-US" sz="3800" b="1" dirty="0" smtClean="0"/>
              <a:t>self regulate by </a:t>
            </a:r>
            <a:r>
              <a:rPr lang="en-US" sz="3800" b="1" dirty="0" err="1" smtClean="0"/>
              <a:t>recognising</a:t>
            </a:r>
            <a:r>
              <a:rPr lang="en-US" sz="3800" b="1" dirty="0" smtClean="0"/>
              <a:t> </a:t>
            </a:r>
            <a:r>
              <a:rPr lang="en-US" sz="3800" b="1" dirty="0"/>
              <a:t>when </a:t>
            </a:r>
            <a:r>
              <a:rPr lang="en-US" sz="3800" b="1" dirty="0" smtClean="0"/>
              <a:t>you are </a:t>
            </a:r>
            <a:r>
              <a:rPr lang="en-US" sz="3800" b="1" dirty="0"/>
              <a:t>in different zones </a:t>
            </a:r>
            <a:r>
              <a:rPr lang="en-US" sz="3800" b="1" dirty="0" smtClean="0"/>
              <a:t>and how </a:t>
            </a:r>
            <a:r>
              <a:rPr lang="en-US" sz="3800" b="1" dirty="0"/>
              <a:t>to use strategies to change or stay in the zone </a:t>
            </a:r>
            <a:r>
              <a:rPr lang="en-US" sz="3800" b="1" dirty="0" smtClean="0"/>
              <a:t>you are </a:t>
            </a:r>
            <a:r>
              <a:rPr lang="en-US" sz="3800" b="1" dirty="0"/>
              <a:t>in</a:t>
            </a:r>
            <a:r>
              <a:rPr lang="en-US" sz="3800" b="1" dirty="0" smtClean="0"/>
              <a:t>.</a:t>
            </a:r>
          </a:p>
          <a:p>
            <a:endParaRPr lang="en-US" sz="3800" b="1" dirty="0" smtClean="0"/>
          </a:p>
          <a:p>
            <a:r>
              <a:rPr lang="en-US" sz="3800" b="1" dirty="0" smtClean="0"/>
              <a:t>Self-regulation can go by many names, such as self-control, self-management and impulse control. It is defined as the best state of alertness of both the body and emotions for the specific situation. </a:t>
            </a:r>
          </a:p>
          <a:p>
            <a:endParaRPr lang="en-US" sz="3800" b="1" dirty="0" smtClean="0"/>
          </a:p>
          <a:p>
            <a:r>
              <a:rPr lang="en-US" sz="3800" b="1" dirty="0" smtClean="0"/>
              <a:t>For example, when </a:t>
            </a:r>
            <a:r>
              <a:rPr lang="en-US" sz="3800" b="1" dirty="0" smtClean="0"/>
              <a:t>you play </a:t>
            </a:r>
            <a:r>
              <a:rPr lang="en-US" sz="3800" b="1" dirty="0" smtClean="0"/>
              <a:t>on the playground, it is beneficial to have a higher state of alertness, however, that same state would not be appropriate in say the classroom learning. So ,it is important </a:t>
            </a:r>
            <a:r>
              <a:rPr lang="en-US" sz="3800" b="1" dirty="0" smtClean="0"/>
              <a:t>you all </a:t>
            </a:r>
            <a:r>
              <a:rPr lang="en-US" sz="3800" b="1" dirty="0" smtClean="0"/>
              <a:t>become aware of </a:t>
            </a:r>
            <a:r>
              <a:rPr lang="en-US" sz="3800" b="1" dirty="0" smtClean="0"/>
              <a:t> your different </a:t>
            </a:r>
            <a:r>
              <a:rPr lang="en-US" sz="3800" b="1" dirty="0" smtClean="0"/>
              <a:t>zones and when it is appropriate to be in that zone.</a:t>
            </a:r>
          </a:p>
          <a:p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401701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2115C0-1815-4941-A899-1E9521CC0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Blue Zone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B91A127-2F96-4FA3-A5CC-A3F17C289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Your body is running slow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725909E-2FE9-4F69-94A6-8190B4013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" y="2456866"/>
            <a:ext cx="6027814" cy="39344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04492F3-340E-4289-81D5-B6BA580467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78" t="22256" r="67325" b="7490"/>
          <a:stretch/>
        </p:blipFill>
        <p:spPr>
          <a:xfrm>
            <a:off x="8188960" y="319404"/>
            <a:ext cx="2651760" cy="609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80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2A9AD8-C89D-497A-8E1F-00DEF5DE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Green Zone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F5D59F84-3F0E-4BA5-A7F2-E031C79AA6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760" y="1520553"/>
            <a:ext cx="7894320" cy="51526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6093DCA-C71F-487B-B51E-A2AE523D73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21" t="22256" r="49956" b="7490"/>
          <a:stretch/>
        </p:blipFill>
        <p:spPr>
          <a:xfrm>
            <a:off x="9367520" y="145766"/>
            <a:ext cx="2712720" cy="652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92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3D93AF-82A0-46EC-B471-A6FCE1604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Yellow Zone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9030B9E-889D-47FD-B7BD-A15096A25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" y="1605442"/>
            <a:ext cx="7487920" cy="48874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DADD0F9-5E49-4332-B7DD-CB38E1671B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817" t="22256" r="32158" b="7490"/>
          <a:stretch/>
        </p:blipFill>
        <p:spPr>
          <a:xfrm>
            <a:off x="8326120" y="365124"/>
            <a:ext cx="2778760" cy="645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116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B7B763-D2F3-47CC-87CE-F6F048102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Red Zone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EF3180F1-4C23-417D-B96E-9356CDB850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560" y="1383405"/>
            <a:ext cx="8097520" cy="52853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29DE849-9080-41FA-90B6-B85C477046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874" t="22256" r="15305" b="7490"/>
          <a:stretch/>
        </p:blipFill>
        <p:spPr>
          <a:xfrm>
            <a:off x="8813800" y="256804"/>
            <a:ext cx="2540000" cy="634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68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Let’s explain it to the kids…</a:t>
            </a:r>
            <a:endParaRPr lang="en-GB" b="1" dirty="0"/>
          </a:p>
        </p:txBody>
      </p:sp>
      <p:sp>
        <p:nvSpPr>
          <p:cNvPr id="5" name="Rectangle 4"/>
          <p:cNvSpPr/>
          <p:nvPr/>
        </p:nvSpPr>
        <p:spPr>
          <a:xfrm>
            <a:off x="2775438" y="3927874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 smtClean="0">
              <a:hlinkClick r:id="rId2"/>
            </a:endParaRPr>
          </a:p>
          <a:p>
            <a:endParaRPr lang="en-GB" dirty="0">
              <a:hlinkClick r:id="rId2"/>
            </a:endParaRPr>
          </a:p>
          <a:p>
            <a:endParaRPr lang="en-GB" dirty="0" smtClean="0">
              <a:hlinkClick r:id="rId2"/>
            </a:endParaRPr>
          </a:p>
          <a:p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://www.bing.com/videos/search?q=zone+of+reg+youtibe&amp;&amp;view=detail&amp;mid=6FFBC229715F25F446D96FFBC229715F25F446D9&amp;&amp;</a:t>
            </a:r>
            <a:r>
              <a:rPr lang="en-GB" dirty="0" smtClean="0">
                <a:hlinkClick r:id="rId2"/>
              </a:rPr>
              <a:t>FORM=VDRVRV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890" y="1948962"/>
            <a:ext cx="10054167" cy="1569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051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7084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How can we make the </a:t>
            </a:r>
            <a:r>
              <a:rPr lang="en-US" sz="4000" b="1" dirty="0" smtClean="0">
                <a:solidFill>
                  <a:srgbClr val="0070C0"/>
                </a:solidFill>
              </a:rPr>
              <a:t>Z</a:t>
            </a:r>
            <a:r>
              <a:rPr lang="en-US" sz="4000" b="1" dirty="0" smtClean="0">
                <a:solidFill>
                  <a:srgbClr val="00B050"/>
                </a:solidFill>
              </a:rPr>
              <a:t>O</a:t>
            </a:r>
            <a:r>
              <a:rPr lang="en-US" sz="4000" b="1" dirty="0" smtClean="0">
                <a:solidFill>
                  <a:srgbClr val="FFFF00"/>
                </a:solidFill>
              </a:rPr>
              <a:t>N</a:t>
            </a:r>
            <a:r>
              <a:rPr lang="en-US" sz="4000" b="1" dirty="0" smtClean="0">
                <a:solidFill>
                  <a:srgbClr val="FF0000"/>
                </a:solidFill>
              </a:rPr>
              <a:t>E</a:t>
            </a:r>
            <a:r>
              <a:rPr lang="en-US" sz="4000" b="1" dirty="0" smtClean="0"/>
              <a:t>S </a:t>
            </a:r>
            <a:r>
              <a:rPr lang="en-US" sz="4000" b="1" dirty="0" smtClean="0"/>
              <a:t>useful to us?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95400"/>
            <a:ext cx="113792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sz="3300" b="1" dirty="0" smtClean="0"/>
              <a:t>We </a:t>
            </a:r>
            <a:r>
              <a:rPr lang="en-US" sz="3300" b="1" dirty="0" smtClean="0"/>
              <a:t>can all </a:t>
            </a:r>
            <a:r>
              <a:rPr lang="en-US" sz="3300" b="1" dirty="0" smtClean="0"/>
              <a:t>learn the Zones </a:t>
            </a:r>
            <a:r>
              <a:rPr lang="en-US" sz="3300" b="1" dirty="0" smtClean="0"/>
              <a:t>properly by </a:t>
            </a:r>
            <a:r>
              <a:rPr lang="en-US" sz="3300" b="1" dirty="0" smtClean="0"/>
              <a:t>doing the following: </a:t>
            </a:r>
          </a:p>
          <a:p>
            <a:endParaRPr lang="en-US" sz="3300" b="1" dirty="0" smtClean="0"/>
          </a:p>
          <a:p>
            <a:pPr lvl="0"/>
            <a:r>
              <a:rPr lang="en-US" sz="3300" b="1" dirty="0" smtClean="0"/>
              <a:t>Use </a:t>
            </a:r>
            <a:r>
              <a:rPr lang="en-US" sz="3300" b="1" dirty="0" smtClean="0"/>
              <a:t>our </a:t>
            </a:r>
            <a:r>
              <a:rPr lang="en-US" sz="3300" b="1" dirty="0" err="1" smtClean="0"/>
              <a:t>colour</a:t>
            </a:r>
            <a:r>
              <a:rPr lang="en-US" sz="3300" b="1" dirty="0" smtClean="0"/>
              <a:t> </a:t>
            </a:r>
            <a:r>
              <a:rPr lang="en-US" sz="3300" b="1" dirty="0" smtClean="0"/>
              <a:t>language </a:t>
            </a:r>
            <a:r>
              <a:rPr lang="en-US" sz="3300" b="1" dirty="0" smtClean="0"/>
              <a:t>to tell others how we </a:t>
            </a:r>
            <a:r>
              <a:rPr lang="en-US" sz="3300" b="1" dirty="0" smtClean="0"/>
              <a:t>are feeling. Talk about the </a:t>
            </a:r>
            <a:r>
              <a:rPr lang="en-US" sz="3300" b="1" dirty="0">
                <a:solidFill>
                  <a:srgbClr val="0070C0"/>
                </a:solidFill>
              </a:rPr>
              <a:t>Z</a:t>
            </a:r>
            <a:r>
              <a:rPr lang="en-US" sz="3300" b="1" dirty="0">
                <a:solidFill>
                  <a:srgbClr val="00B050"/>
                </a:solidFill>
              </a:rPr>
              <a:t>O</a:t>
            </a:r>
            <a:r>
              <a:rPr lang="en-US" sz="3300" b="1" dirty="0">
                <a:solidFill>
                  <a:srgbClr val="FFFF00"/>
                </a:solidFill>
              </a:rPr>
              <a:t>N</a:t>
            </a:r>
            <a:r>
              <a:rPr lang="en-US" sz="3300" b="1" dirty="0">
                <a:solidFill>
                  <a:srgbClr val="FF0000"/>
                </a:solidFill>
              </a:rPr>
              <a:t>E</a:t>
            </a:r>
            <a:r>
              <a:rPr lang="en-US" sz="3300" b="1" dirty="0"/>
              <a:t>S </a:t>
            </a:r>
            <a:r>
              <a:rPr lang="en-US" sz="3300" b="1" dirty="0" smtClean="0"/>
              <a:t>as </a:t>
            </a:r>
            <a:r>
              <a:rPr lang="en-US" sz="3300" b="1" dirty="0" smtClean="0"/>
              <a:t>we </a:t>
            </a:r>
            <a:r>
              <a:rPr lang="en-US" sz="3300" b="1" dirty="0" smtClean="0"/>
              <a:t>can apply them in a variety of environments.  </a:t>
            </a:r>
          </a:p>
          <a:p>
            <a:pPr lvl="0"/>
            <a:endParaRPr lang="en-US" sz="3300" b="1" dirty="0" smtClean="0"/>
          </a:p>
          <a:p>
            <a:pPr lvl="0"/>
            <a:r>
              <a:rPr lang="en-US" sz="3300" b="1" dirty="0" smtClean="0"/>
              <a:t>Make it part of our everyday dialogue with </a:t>
            </a:r>
            <a:r>
              <a:rPr lang="en-US" sz="3300" b="1" dirty="0" smtClean="0"/>
              <a:t>each other-Teachers &amp; Parents too! The </a:t>
            </a:r>
            <a:r>
              <a:rPr lang="en-US" sz="3300" b="1" dirty="0" smtClean="0"/>
              <a:t>more </a:t>
            </a:r>
            <a:r>
              <a:rPr lang="en-US" sz="3300" b="1" dirty="0" smtClean="0"/>
              <a:t>we hear </a:t>
            </a:r>
            <a:r>
              <a:rPr lang="en-US" sz="3300" b="1" dirty="0" smtClean="0"/>
              <a:t>about the </a:t>
            </a:r>
            <a:r>
              <a:rPr lang="en-US" sz="3300" b="1" dirty="0" smtClean="0">
                <a:solidFill>
                  <a:srgbClr val="0070C0"/>
                </a:solidFill>
              </a:rPr>
              <a:t>Z</a:t>
            </a:r>
            <a:r>
              <a:rPr lang="en-US" sz="3300" b="1" dirty="0" smtClean="0">
                <a:solidFill>
                  <a:srgbClr val="00B050"/>
                </a:solidFill>
              </a:rPr>
              <a:t>O</a:t>
            </a:r>
            <a:r>
              <a:rPr lang="en-US" sz="3300" b="1" dirty="0" smtClean="0">
                <a:solidFill>
                  <a:srgbClr val="FFFF00"/>
                </a:solidFill>
              </a:rPr>
              <a:t>N</a:t>
            </a:r>
            <a:r>
              <a:rPr lang="en-US" sz="3300" b="1" dirty="0" smtClean="0">
                <a:solidFill>
                  <a:srgbClr val="FF0000"/>
                </a:solidFill>
              </a:rPr>
              <a:t>E</a:t>
            </a:r>
            <a:r>
              <a:rPr lang="en-US" sz="3300" b="1" dirty="0" smtClean="0"/>
              <a:t>S, the more </a:t>
            </a:r>
            <a:r>
              <a:rPr lang="en-US" sz="3300" b="1" dirty="0" smtClean="0"/>
              <a:t>chance we will use them to help us self regulate our emotions!</a:t>
            </a:r>
          </a:p>
          <a:p>
            <a:pPr lvl="0"/>
            <a:endParaRPr lang="en-US" sz="3300" b="1" dirty="0" smtClean="0"/>
          </a:p>
          <a:p>
            <a:pPr lvl="0"/>
            <a:r>
              <a:rPr lang="en-US" sz="3300" b="1" dirty="0" smtClean="0"/>
              <a:t>Talk about our emotions, so we  all understand </a:t>
            </a:r>
            <a:r>
              <a:rPr lang="en-US" sz="3300" b="1" dirty="0" smtClean="0"/>
              <a:t>it is natural to experience different zones and </a:t>
            </a:r>
            <a:r>
              <a:rPr lang="en-US" sz="3300" b="1" dirty="0" smtClean="0"/>
              <a:t>talk to others about the strategies you use to regulate your emotions. For example I might say if I can’t do something , </a:t>
            </a:r>
            <a:r>
              <a:rPr lang="en-US" sz="3300" b="1" dirty="0" smtClean="0"/>
              <a:t>“This is really </a:t>
            </a:r>
            <a:r>
              <a:rPr lang="en-US" sz="3300" b="1" dirty="0" smtClean="0"/>
              <a:t>stressing me out, I am </a:t>
            </a:r>
            <a:r>
              <a:rPr lang="en-US" sz="3300" b="1" dirty="0" smtClean="0"/>
              <a:t>feeling </a:t>
            </a:r>
            <a:r>
              <a:rPr lang="en-US" sz="3300" b="1" dirty="0" smtClean="0">
                <a:solidFill>
                  <a:srgbClr val="FFC000"/>
                </a:solidFill>
              </a:rPr>
              <a:t>Yellow</a:t>
            </a:r>
            <a:r>
              <a:rPr lang="en-US" sz="3300" b="1" dirty="0" smtClean="0"/>
              <a:t>. I </a:t>
            </a:r>
            <a:r>
              <a:rPr lang="en-US" sz="3300" b="1" dirty="0" smtClean="0"/>
              <a:t>need </a:t>
            </a:r>
            <a:r>
              <a:rPr lang="en-US" sz="3300" b="1" dirty="0" smtClean="0"/>
              <a:t>to take some deep breaths and calm down.” </a:t>
            </a:r>
            <a:r>
              <a:rPr lang="en-US" sz="3300" b="1" dirty="0" smtClean="0"/>
              <a:t> </a:t>
            </a:r>
            <a:endParaRPr lang="en-US" sz="33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23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Zones of Regulation  -  Compatibility Mode" id="{3EA4B0ED-2020-4F3D-8E9B-64728680A653}" vid="{238A250A-69DE-4AB8-B2EF-16E7E00B15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2873</TotalTime>
  <Words>737</Words>
  <Application>Microsoft Office PowerPoint</Application>
  <PresentationFormat>Custom</PresentationFormat>
  <Paragraphs>56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What are the zones?</vt:lpstr>
      <vt:lpstr>What do the ZONES of Regulation® do? </vt:lpstr>
      <vt:lpstr>Blue Zone</vt:lpstr>
      <vt:lpstr> Green Zone </vt:lpstr>
      <vt:lpstr>Yellow Zone</vt:lpstr>
      <vt:lpstr>Red Zone</vt:lpstr>
      <vt:lpstr>Let’s explain it to the kids…</vt:lpstr>
      <vt:lpstr>How can we make the ZONES useful to us?</vt:lpstr>
      <vt:lpstr>What triggers the zones?</vt:lpstr>
      <vt:lpstr>PowerPoint Presentation</vt:lpstr>
      <vt:lpstr>And remember….. there is no such thing as a bad ZONE!</vt:lpstr>
      <vt:lpstr>PowerPoint Presentation</vt:lpstr>
      <vt:lpstr>Classroom Self Regulation Tools and ZONES Visuals</vt:lpstr>
      <vt:lpstr>Cheesy tune….. Of course!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Waine</dc:creator>
  <cp:lastModifiedBy>Zoe</cp:lastModifiedBy>
  <cp:revision>38</cp:revision>
  <dcterms:created xsi:type="dcterms:W3CDTF">2019-03-01T21:30:57Z</dcterms:created>
  <dcterms:modified xsi:type="dcterms:W3CDTF">2023-01-05T21:51:38Z</dcterms:modified>
</cp:coreProperties>
</file>